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7"/>
  </p:notesMasterIdLst>
  <p:sldIdLst>
    <p:sldId id="256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</p:sldIdLst>
  <p:sldSz cx="9144000" cy="5143500" type="screen16x9"/>
  <p:notesSz cx="6858000" cy="9144000"/>
  <p:embeddedFontLst>
    <p:embeddedFont>
      <p:font typeface="Lato" panose="020B0604020202020204" charset="0"/>
      <p:regular r:id="rId48"/>
      <p:bold r:id="rId49"/>
      <p:italic r:id="rId50"/>
      <p:boldItalic r:id="rId51"/>
    </p:embeddedFont>
    <p:embeddedFont>
      <p:font typeface="Raleway" panose="020B060402020202020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E6229-A3D1-4EDA-89E4-E4A0C002551E}">
  <a:tblStyle styleId="{594E6229-A3D1-4EDA-89E4-E4A0C00255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501167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5524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3b2bfb32ee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3b2bfb32ee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6028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3b2bfb32e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3b2bfb32e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9247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3b2bfb32ee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3b2bfb32ee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053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3b2bfb32ee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3b2bfb32ee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93140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3b2bfb32ee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3b2bfb32ee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72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3b2bfb32ee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3b2bfb32ee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1773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b2bfb32ee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3b2bfb32ee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04783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b2bfb32ee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3b2bfb32ee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58752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b2bfb32ee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3b2bfb32ee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6997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b2bfb32ee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b2bfb32ee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878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3a92772089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3a92772089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86320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3b2bfb32ee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3b2bfb32ee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92449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3b2bfb32ee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3b2bfb32ee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130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3b2bfb32ee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3b2bfb32ee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88070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3b2bfb32ee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3b2bfb32ee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84038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3b2bfb32ee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3b2bfb32ee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81192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3b2bfb32ee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3b2bfb32ee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7648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3b2bfb32ee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3b2bfb32ee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63098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3b2bfb32ee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3b2bfb32ee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2382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3b2bfb32ee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3b2bfb32ee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30176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3b2bfb32ee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3b2bfb32ee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6795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3b2bfb32e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3b2bfb32e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5603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3b2bfb32ee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3b2bfb32ee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3572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3b2bfb32ee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3b2bfb32ee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61580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3b2bfb32ee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3b2bfb32ee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99647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3b2bfb32ee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3b2bfb32ee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64970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3b2bfb32ee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3b2bfb32ee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10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3b2bfb32ee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3b2bfb32ee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28755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3b2bfb32ee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3b2bfb32ee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07885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3b2bfb32ee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3b2bfb32ee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68789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3b2bfb32ee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3b2bfb32ee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95389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3b2bfb32ee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3b2bfb32ee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7765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3a92772089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3a92772089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69838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3b2bfb32ee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3b2bfb32ee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60186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3b2bfb32ee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3b2bfb32ee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7929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3b2bfb32ee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3b2bfb32ee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39885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3b2bfb32ee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3b2bfb32ee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0784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3b2bfb32ee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3b2bfb32ee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71758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3b2bfb32ee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3b2bfb32ee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060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3b2bfb32ee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3b2bfb32ee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5870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b2bfb32ee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3b2bfb32ee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24020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b2bfb32e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b2bfb32e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7814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3b2bfb32e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3b2bfb32e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6912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3b2bfb32ee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3b2bfb32ee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217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webex.com/docs/api/v1/rooms/list-rooms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elyaserben/proyek-tsa-np-yaser" TargetMode="External"/><Relationship Id="rId3" Type="http://schemas.openxmlformats.org/officeDocument/2006/relationships/hyperlink" Target="https://youtu.be/IM265BN-Rk8" TargetMode="External"/><Relationship Id="rId7" Type="http://schemas.openxmlformats.org/officeDocument/2006/relationships/hyperlink" Target="https://youtu.be/OCwkS1bGLb0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youtu.be/ZaMA-l2RZ5I" TargetMode="External"/><Relationship Id="rId5" Type="http://schemas.openxmlformats.org/officeDocument/2006/relationships/hyperlink" Target="https://youtu.be/sWyxBVKriCo" TargetMode="External"/><Relationship Id="rId4" Type="http://schemas.openxmlformats.org/officeDocument/2006/relationships/hyperlink" Target="https://youtu.be/SeURgGzrV4o" TargetMode="External"/><Relationship Id="rId9" Type="http://schemas.openxmlformats.org/officeDocument/2006/relationships/hyperlink" Target="https://github.com/iputuhariyadi/sdn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Proyek Akhir TSA Network Programmability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800"/>
              <a:t>Elyaser Ben Guno - 1806195135 - Universitas Indonesia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800"/>
              <a:t>Kelas C - TSA Network Programmability</a:t>
            </a: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Konfigurasi pada area LAN 20</a:t>
            </a:r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R2, MSW2, PC-C, PC-D</a:t>
            </a:r>
            <a:endParaRPr/>
          </a:p>
        </p:txBody>
      </p:sp>
      <p:pic>
        <p:nvPicPr>
          <p:cNvPr id="185" name="Google Shape;185;p27"/>
          <p:cNvPicPr preferRelativeResize="0"/>
          <p:nvPr/>
        </p:nvPicPr>
        <p:blipFill rotWithShape="1">
          <a:blip r:embed="rId3">
            <a:alphaModFix/>
          </a:blip>
          <a:srcRect t="50602" r="63495"/>
          <a:stretch/>
        </p:blipFill>
        <p:spPr>
          <a:xfrm>
            <a:off x="5193100" y="309850"/>
            <a:ext cx="3464549" cy="452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>
            <a:spLocks noGrp="1"/>
          </p:cNvSpPr>
          <p:nvPr>
            <p:ph type="title"/>
          </p:nvPr>
        </p:nvSpPr>
        <p:spPr>
          <a:xfrm>
            <a:off x="727650" y="5750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Konfigurasi R2</a:t>
            </a:r>
            <a:endParaRPr/>
          </a:p>
        </p:txBody>
      </p:sp>
      <p:sp>
        <p:nvSpPr>
          <p:cNvPr id="191" name="Google Shape;191;p28"/>
          <p:cNvSpPr txBox="1"/>
          <p:nvPr/>
        </p:nvSpPr>
        <p:spPr>
          <a:xfrm>
            <a:off x="-86750" y="1717725"/>
            <a:ext cx="32721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Router&gt;en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Router#conf t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Router(config)#hostname R2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R2(config)#enable secret Pr1vil3ge!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R2(config)#line console 0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R2(config-line)#password CoNs0le!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R2(config-line)#exit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R2(config)#service password-encryption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R2(config)#ip domain-name yaserbelajar.com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R2(config)#crypto key generate rsa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   	How many bits in the modulus [512]: 1024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R2(config)#username yaser password P@ssw0rd!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R2(config)#line vty 0 4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R2(config-line)#login local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R2(config-line)#transport input ssh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R2(config-line)#exit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R2(config)#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92" name="Google Shape;192;p28"/>
          <p:cNvSpPr txBox="1"/>
          <p:nvPr/>
        </p:nvSpPr>
        <p:spPr>
          <a:xfrm>
            <a:off x="2762150" y="1412925"/>
            <a:ext cx="3881100" cy="3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R2(config)#int g0/0/0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R2(config-if)#description R2 LAN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R2(config-if)#ip address 192.168.20.1 255.255.255.0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R2(config-if)#no shutdown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R2(config-if)#int s0/1/0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R2(config-if)#description Link to R1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R2(config-if)#ip address 10.1.1.2 255.255.255.252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R2(config-if)#no shutdown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R2(config-if)#int s0/1/1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R2(config-if)#description Link to R3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R2(config-if)#ip address 10.1.1.9 255.255.255.252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R2(config-if)#no shutdown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R2(config-if)#exit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R2(config)#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R2(config)#router ospf 10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R2(config-router)#router-id 2.2.2.2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R2(config-router)#network 192.168.20.1 0.0.0.0 area 0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R2(config-router)#network 10.1.1.2 0.0.0.0 area 0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R2(config-router)#network 10.1.1.9 0.0.0.0 area 0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R2(config-router)#passive-interface g0/0/0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R2(config-router)#exit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R2(config)#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93" name="Google Shape;193;p28"/>
          <p:cNvSpPr txBox="1"/>
          <p:nvPr/>
        </p:nvSpPr>
        <p:spPr>
          <a:xfrm>
            <a:off x="6011075" y="1793925"/>
            <a:ext cx="30000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R2(config)#ip dhcp pool R2DHCP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R2(dhcp-config)#network 192.168.20.0 255.255.255.0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R2(dhcp-config)#default-router 192.168.20.1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R2(dhcp-config)#dns-server 192.168.10.253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R2(dhcp-config)#exit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R2(config)#ip dhcp excluded-address 192.168.20.1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R2(config)#end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R2#copy run start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94" name="Google Shape;194;p28"/>
          <p:cNvSpPr txBox="1"/>
          <p:nvPr/>
        </p:nvSpPr>
        <p:spPr>
          <a:xfrm>
            <a:off x="332800" y="1336725"/>
            <a:ext cx="163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1 - Konfig dasar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28"/>
          <p:cNvSpPr txBox="1"/>
          <p:nvPr/>
        </p:nvSpPr>
        <p:spPr>
          <a:xfrm>
            <a:off x="3171025" y="1034025"/>
            <a:ext cx="208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2 - Konfig interface</a:t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28"/>
          <p:cNvSpPr txBox="1"/>
          <p:nvPr/>
        </p:nvSpPr>
        <p:spPr>
          <a:xfrm>
            <a:off x="3261450" y="3390725"/>
            <a:ext cx="208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3 - Konfig OSPF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28"/>
          <p:cNvSpPr txBox="1"/>
          <p:nvPr/>
        </p:nvSpPr>
        <p:spPr>
          <a:xfrm>
            <a:off x="6469025" y="1412925"/>
            <a:ext cx="208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4 - Konfig DHCP</a:t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>
            <a:spLocks noGrp="1"/>
          </p:cNvSpPr>
          <p:nvPr>
            <p:ph type="title"/>
          </p:nvPr>
        </p:nvSpPr>
        <p:spPr>
          <a:xfrm>
            <a:off x="727650" y="624575"/>
            <a:ext cx="2939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Konfigurasi MSW2</a:t>
            </a:r>
            <a:endParaRPr/>
          </a:p>
        </p:txBody>
      </p:sp>
      <p:sp>
        <p:nvSpPr>
          <p:cNvPr id="203" name="Google Shape;203;p29"/>
          <p:cNvSpPr txBox="1"/>
          <p:nvPr/>
        </p:nvSpPr>
        <p:spPr>
          <a:xfrm>
            <a:off x="269000" y="1439550"/>
            <a:ext cx="4734600" cy="3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Switch&gt;en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Switch#conf t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Switch(config)#hostname MSW2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MSW2(config)#int vlan 1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MSW2(config-if)#ip address 192.168.20.2 255.255.255.0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MSW2(config-if)#no shutdown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MSW2(config-if)#exit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MSW2(config)#ip default-gateway 192.168.20.1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MSW2(config)#enable secret Pr1vil3ge!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MSW2(config)#line console 0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MSW2(config-line)#password CoNs0le!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MSW2(config-line)#exit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MSW2(config)#service password-encryption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MSW2(config)#ip domain-name yaserbelajar.com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MSW2(config)#crypto key generate rsa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   	How many bits in the modulus [512]: 1024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MSW2(config)#username yaser password P@ssw0rd!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MSW2(config)#line vty 0 4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MSW2(config-line)#login local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MSW2(config-line)#transport input ssh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MSW2(config-line)#end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MSW2#copy run start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04" name="Google Shape;204;p29"/>
          <p:cNvSpPr txBox="1">
            <a:spLocks noGrp="1"/>
          </p:cNvSpPr>
          <p:nvPr>
            <p:ph type="title"/>
          </p:nvPr>
        </p:nvSpPr>
        <p:spPr>
          <a:xfrm>
            <a:off x="5051700" y="525425"/>
            <a:ext cx="37839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d" sz="2300"/>
              <a:t>Verifikasi DHCP PC-C &amp; D</a:t>
            </a:r>
            <a:endParaRPr sz="2300"/>
          </a:p>
        </p:txBody>
      </p:sp>
      <p:pic>
        <p:nvPicPr>
          <p:cNvPr id="205" name="Google Shape;2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6000" y="1213025"/>
            <a:ext cx="3389565" cy="16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6000" y="3036900"/>
            <a:ext cx="3835599" cy="189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Verifikasi SSH ke R2 &amp; MSW2</a:t>
            </a:r>
            <a:endParaRPr/>
          </a:p>
        </p:txBody>
      </p:sp>
      <p:sp>
        <p:nvSpPr>
          <p:cNvPr id="212" name="Google Shape;212;p30"/>
          <p:cNvSpPr txBox="1">
            <a:spLocks noGrp="1"/>
          </p:cNvSpPr>
          <p:nvPr>
            <p:ph type="body" idx="1"/>
          </p:nvPr>
        </p:nvSpPr>
        <p:spPr>
          <a:xfrm>
            <a:off x="729450" y="1288800"/>
            <a:ext cx="7688700" cy="27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SSH ke R2 pakai PC-C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id"/>
              <a:t>SSH ke MSW2 pakai PC-C</a:t>
            </a:r>
            <a:endParaRPr/>
          </a:p>
        </p:txBody>
      </p:sp>
      <p:pic>
        <p:nvPicPr>
          <p:cNvPr id="213" name="Google Shape;2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5250" y="1288800"/>
            <a:ext cx="2435075" cy="171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5550" y="1168050"/>
            <a:ext cx="2832114" cy="184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5950" y="3087931"/>
            <a:ext cx="2435075" cy="1726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6850" y="3006760"/>
            <a:ext cx="2819050" cy="1848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Konfigurasi pada area VLAN 30 &amp; 40</a:t>
            </a:r>
            <a:endParaRPr/>
          </a:p>
        </p:txBody>
      </p:sp>
      <p:sp>
        <p:nvSpPr>
          <p:cNvPr id="222" name="Google Shape;222;p31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R3, SW3, SW4, PC-E, PC-F, PC-G, PC-H</a:t>
            </a:r>
            <a:endParaRPr/>
          </a:p>
        </p:txBody>
      </p:sp>
      <p:pic>
        <p:nvPicPr>
          <p:cNvPr id="223" name="Google Shape;223;p31"/>
          <p:cNvPicPr preferRelativeResize="0"/>
          <p:nvPr/>
        </p:nvPicPr>
        <p:blipFill rotWithShape="1">
          <a:blip r:embed="rId3">
            <a:alphaModFix/>
          </a:blip>
          <a:srcRect l="30458" t="52390"/>
          <a:stretch/>
        </p:blipFill>
        <p:spPr>
          <a:xfrm>
            <a:off x="4572000" y="1053500"/>
            <a:ext cx="4571999" cy="302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>
            <a:spLocks noGrp="1"/>
          </p:cNvSpPr>
          <p:nvPr>
            <p:ph type="title"/>
          </p:nvPr>
        </p:nvSpPr>
        <p:spPr>
          <a:xfrm>
            <a:off x="729450" y="5750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Konfigurasi SW3</a:t>
            </a:r>
            <a:endParaRPr/>
          </a:p>
        </p:txBody>
      </p:sp>
      <p:sp>
        <p:nvSpPr>
          <p:cNvPr id="229" name="Google Shape;229;p32"/>
          <p:cNvSpPr txBox="1"/>
          <p:nvPr/>
        </p:nvSpPr>
        <p:spPr>
          <a:xfrm>
            <a:off x="842800" y="1714025"/>
            <a:ext cx="3000000" cy="30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Switch&gt;en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Switch#conf t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Switch(config)#hostname SW3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SW3(config)#vlan 30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SW3(config-vlan)#name SALES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SW3(config-vlan)#exit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SW3(config)#vlan 40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SW3(config-vlan)#name ACCOUNTS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SW3(config-vlan)#exit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SW3(config)#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SW3(config)#int range f0/1 - 9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SW3(config-if-range)#switchport mode access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SW3(config-if-range)#switchport access vlan 30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SW3(config-if-range)#spanning-tree portfast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SW3(config-if-range)#exit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SW3(config)#interface range f0/10 - 20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SW3(config-if-range)#switchport mode access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SW3(config-if-range)#switchport access vlan 40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SW3(config-if-range)#exit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SW3(config)#interface f0/24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SW3(config-if)#switchport mode trunk</a:t>
            </a:r>
            <a:endParaRPr/>
          </a:p>
        </p:txBody>
      </p:sp>
      <p:sp>
        <p:nvSpPr>
          <p:cNvPr id="230" name="Google Shape;230;p32"/>
          <p:cNvSpPr txBox="1"/>
          <p:nvPr/>
        </p:nvSpPr>
        <p:spPr>
          <a:xfrm>
            <a:off x="4417775" y="1690925"/>
            <a:ext cx="30000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SW3(config-if)#exit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SW3(config)#enable secret Pr1vil3ge!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SW3(config)#line console 0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SW3(config-line)#password CoNs0le!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SW3(config-line)#exit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SW3(config)#service password-encryption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SW3(config)#int vlan 30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SW3(config-if)#ip address 200.1.1.60 255.255.255.192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SW3(config-if)#no shutdown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SW3(config-if)#exit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SW3(config)#ip default-gateway 200.1.1.62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SW3(config)#ip domain-name yaserbelajar.com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SW3(config)#crypto key generate rsa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   	How many bits in the modulus [512]: 1024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SW3(config)#username yaser password P@ssw0rd!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SW3(config)#line vty 0 4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SW3(config-line)#login local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SW3(config-line)#transport input ssh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SW3(config)#exit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SW3#copy run start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1" name="Google Shape;231;p32"/>
          <p:cNvSpPr txBox="1"/>
          <p:nvPr/>
        </p:nvSpPr>
        <p:spPr>
          <a:xfrm>
            <a:off x="822150" y="1290725"/>
            <a:ext cx="271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1 - Konfig vlan &amp; trunking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32"/>
          <p:cNvSpPr txBox="1"/>
          <p:nvPr/>
        </p:nvSpPr>
        <p:spPr>
          <a:xfrm>
            <a:off x="4417775" y="1290725"/>
            <a:ext cx="271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2 - Konfig dasar</a:t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>
            <a:spLocks noGrp="1"/>
          </p:cNvSpPr>
          <p:nvPr>
            <p:ph type="title"/>
          </p:nvPr>
        </p:nvSpPr>
        <p:spPr>
          <a:xfrm>
            <a:off x="729450" y="5750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Konfigurasi SW4</a:t>
            </a:r>
            <a:endParaRPr/>
          </a:p>
        </p:txBody>
      </p:sp>
      <p:sp>
        <p:nvSpPr>
          <p:cNvPr id="238" name="Google Shape;238;p33"/>
          <p:cNvSpPr txBox="1"/>
          <p:nvPr/>
        </p:nvSpPr>
        <p:spPr>
          <a:xfrm>
            <a:off x="745950" y="1551075"/>
            <a:ext cx="3000000" cy="3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Switch&gt;en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Switch#conf t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Switch(config)#hostname SW4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SW4(config)#vlan 30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SW4(config-vlan)#name SALES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SW4(config-vlan)#exit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SW4(config)#vlan 40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SW4(config-vlan)#name ACCOUNTS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SW4(config-vlan)#exit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SW4(config)#interface f0/24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SW4(config-if)#switchport mode trunk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SW4(config-if)#exit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SW4(config)#interface f0/23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SW4(config-if)#switchport mode trunk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SW4(config-if)#exit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SW4(config)#interface range f0/1 - 9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SW4(config-if-range)#switchport mode access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SW4(config-if-range)#switchport access vlan 30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SW4(config-if-range)#exit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SW4(config)#interface range f0/10 - 20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SW4(config-if-range)#switchport mode access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SW4(config-if-range)#switchport access vlan 40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39" name="Google Shape;239;p33"/>
          <p:cNvSpPr txBox="1"/>
          <p:nvPr/>
        </p:nvSpPr>
        <p:spPr>
          <a:xfrm>
            <a:off x="4570175" y="1538525"/>
            <a:ext cx="4344900" cy="3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SW4(config-if-range)#exit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SW4(config)#enable secret Pr1vil3ge!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SW4(config)#line console 0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SW4(config-line)#password CoNs0le!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SW4(config-line)#exit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SW4(config)#service password-encryption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SW4(config)#int vlan 30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SW4(config-if)#ip address 200.1.1.61 255.255.255.192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SW4(config-if)#no shutdown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SW4(config-if)#exit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SW4(config)#ip default-gateway 200.1.1.62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SW4(config)#ip domain-name yaserbelajar.com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SW4(config)#crypto key generate rsa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   	How many bits in the modulus [512]: 1024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SW4(config)#username yaser password P@ssw0rd!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SW4(config)#line vty 0 4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SW4(config-line)#login local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SW4(config-line)#transport input ssh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SW4(config-line)#exit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SW4(config)#end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SW4#copy run start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40" name="Google Shape;240;p33"/>
          <p:cNvSpPr txBox="1"/>
          <p:nvPr/>
        </p:nvSpPr>
        <p:spPr>
          <a:xfrm>
            <a:off x="745950" y="1214525"/>
            <a:ext cx="271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1 - Konfig vlan &amp; trunking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33"/>
          <p:cNvSpPr txBox="1"/>
          <p:nvPr/>
        </p:nvSpPr>
        <p:spPr>
          <a:xfrm>
            <a:off x="4417775" y="1214525"/>
            <a:ext cx="271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2 - Konfig dasar</a:t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>
            <a:spLocks noGrp="1"/>
          </p:cNvSpPr>
          <p:nvPr>
            <p:ph type="title"/>
          </p:nvPr>
        </p:nvSpPr>
        <p:spPr>
          <a:xfrm>
            <a:off x="118050" y="4226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Konfigurasi R3</a:t>
            </a:r>
            <a:endParaRPr/>
          </a:p>
        </p:txBody>
      </p:sp>
      <p:sp>
        <p:nvSpPr>
          <p:cNvPr id="247" name="Google Shape;247;p34"/>
          <p:cNvSpPr txBox="1"/>
          <p:nvPr/>
        </p:nvSpPr>
        <p:spPr>
          <a:xfrm>
            <a:off x="-86750" y="1184325"/>
            <a:ext cx="3272100" cy="40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Router&gt;en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Router#conf t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Enter configuration commands, one per line.  End with CNTL/Z.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Router(config)#hostname R3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R3(config)#int g0/0/0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R3(config-if)#no ip address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R3(config-if)#no shutdown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R3(config-if)#int g0/0/0.30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R3(config-subif)#encapsulation dot1Q 30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R3(config-subif)#ip address 200.1.1.62 255.255.255.192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R3(config-subif)#exit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R3(config)#int g0/0/0.40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R3(config-subif)#encapsulation dot1Q 40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R3(config-subif)#ip address 200.1.1.94 255.255.255.224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R3(config-subif)#exit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R3(config)#int s0/1/0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R3(config-if)#description Link to R2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R3(config-if)#ip address 10.1.1.10 255.255.255.252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R3(config-if)#no shutdown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R3(config-if)#int s0/1/1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R3(config-if)#description Link to R1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R3(config-if)#ip address 10.1.1.6 255.255.255.252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R3(config-if)#no shutdown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R3(config-if)#exit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48" name="Google Shape;248;p34"/>
          <p:cNvSpPr txBox="1"/>
          <p:nvPr/>
        </p:nvSpPr>
        <p:spPr>
          <a:xfrm>
            <a:off x="2838350" y="498525"/>
            <a:ext cx="3881100" cy="48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R3(config)#ip dhcp pool VLAN30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R3(dhcp-config)#network 200.1.1.0 255.255.255.192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R3(dhcp-config)#default-router 200.1.1.62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R3(dhcp-config)#dns-server 192.168.10.253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R3(dhcp-config)#exit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R3(config)#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R3(config)#ip dhcp pool VLAN40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R3(dhcp-config)#network 200.1.1.64 255.255.255.224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R3(dhcp-config)#default-router 200.1.1.94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R3(dhcp-config)#dns-server 192.168.10.253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R3(dhcp-config)#exit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R3(config)#ip dhcp excluded-address 200.1.1.1 200.1.1.5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R3(config)#ip dhcp excluded-address 200.1.1.65 200.1.1.70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R3(config)#router ospf 10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R3(config-router)#router-id 3.3.3.3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R3(config-router)#exit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R3(config)#interface g0/0/0.30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R3(config-subif)#ip ospf 10 area 0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R3(config-subif)#int g0/0/0.40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R3(config-subif)#ip ospf 10 area 0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R3(config-subif)#int s0/1/0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R3(config-if)#ip ospf 10 area 0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R3(config-if)#int s0/1/1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R3(config-if)#ip ospf 10 area 0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R3(config-if)#exit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R3(config)#router ospf 10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R3(config-router)#passive-interface g0/0/0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R3(config-router)#exit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49" name="Google Shape;249;p34"/>
          <p:cNvSpPr txBox="1"/>
          <p:nvPr/>
        </p:nvSpPr>
        <p:spPr>
          <a:xfrm>
            <a:off x="6011075" y="1793925"/>
            <a:ext cx="30000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R3(config)#enable secret Pr1vil3ge!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R3(config)#line console 0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R3(config-line)#password CoNs0le!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R3(config-line)#exit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R3(config)#service password-encryption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R3(config)#ip domain-name yaserbelajar.com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R3(config)#crypto key generate rsa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How many bits in the modulus [512]: 1024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R3(config)#username yaser password P@ssw0rd!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R3(config)#line vty 0 4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R3(config-line)#login local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R3(config-line)#transport input ssh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R3(config-line)#exit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R3(config)#end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R3#copy run start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50" name="Google Shape;250;p34"/>
          <p:cNvSpPr txBox="1"/>
          <p:nvPr/>
        </p:nvSpPr>
        <p:spPr>
          <a:xfrm>
            <a:off x="104200" y="803325"/>
            <a:ext cx="307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1 - Konfig interface &amp; subinterface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34"/>
          <p:cNvSpPr txBox="1"/>
          <p:nvPr/>
        </p:nvSpPr>
        <p:spPr>
          <a:xfrm>
            <a:off x="3247225" y="119625"/>
            <a:ext cx="208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2 - Konfig DHCP</a:t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2" name="Google Shape;252;p34"/>
          <p:cNvSpPr txBox="1"/>
          <p:nvPr/>
        </p:nvSpPr>
        <p:spPr>
          <a:xfrm>
            <a:off x="3337650" y="2400125"/>
            <a:ext cx="208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3 - Konfig OSPF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34"/>
          <p:cNvSpPr txBox="1"/>
          <p:nvPr/>
        </p:nvSpPr>
        <p:spPr>
          <a:xfrm>
            <a:off x="6469025" y="1412925"/>
            <a:ext cx="208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4 - Konfig dasar</a:t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>
            <a:spLocks noGrp="1"/>
          </p:cNvSpPr>
          <p:nvPr>
            <p:ph type="title"/>
          </p:nvPr>
        </p:nvSpPr>
        <p:spPr>
          <a:xfrm>
            <a:off x="700950" y="525425"/>
            <a:ext cx="58488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d" sz="2300"/>
              <a:t>Verifikasi DHCP PC-E, F, G, dan H</a:t>
            </a:r>
            <a:endParaRPr sz="2300"/>
          </a:p>
        </p:txBody>
      </p:sp>
      <p:pic>
        <p:nvPicPr>
          <p:cNvPr id="259" name="Google Shape;25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289225"/>
            <a:ext cx="3615374" cy="177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8775" y="1213025"/>
            <a:ext cx="3763234" cy="185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663" y="3196375"/>
            <a:ext cx="3618039" cy="176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2902" y="3221175"/>
            <a:ext cx="3574968" cy="176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>
            <a:spLocks noGrp="1"/>
          </p:cNvSpPr>
          <p:nvPr>
            <p:ph type="title"/>
          </p:nvPr>
        </p:nvSpPr>
        <p:spPr>
          <a:xfrm>
            <a:off x="700950" y="525425"/>
            <a:ext cx="7280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d" sz="2300"/>
              <a:t>Verifikasi SSH ke R3, SW3, dan SW4 pakai PC-E</a:t>
            </a:r>
            <a:endParaRPr sz="2300"/>
          </a:p>
        </p:txBody>
      </p:sp>
      <p:pic>
        <p:nvPicPr>
          <p:cNvPr id="268" name="Google Shape;2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2175"/>
            <a:ext cx="2202450" cy="154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2450" y="1312175"/>
            <a:ext cx="2371255" cy="154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3705" y="1200063"/>
            <a:ext cx="2371250" cy="168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6155" y="1320538"/>
            <a:ext cx="2371250" cy="1599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3460553"/>
            <a:ext cx="2202450" cy="1344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49275" y="3290690"/>
            <a:ext cx="2347900" cy="154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01250" y="3324100"/>
            <a:ext cx="2576337" cy="154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40999" y="3239298"/>
            <a:ext cx="2403001" cy="1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6"/>
          <p:cNvSpPr txBox="1"/>
          <p:nvPr/>
        </p:nvSpPr>
        <p:spPr>
          <a:xfrm>
            <a:off x="1648400" y="2912575"/>
            <a:ext cx="71388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b="1" dirty="0">
                <a:latin typeface="Lato"/>
                <a:ea typeface="Lato"/>
                <a:cs typeface="Lato"/>
                <a:sym typeface="Lato"/>
              </a:rPr>
              <a:t>R3 via GW VLAN 30				</a:t>
            </a:r>
            <a:r>
              <a:rPr lang="id" b="1" dirty="0" smtClean="0">
                <a:latin typeface="Lato"/>
                <a:ea typeface="Lato"/>
                <a:cs typeface="Lato"/>
                <a:sym typeface="Lato"/>
              </a:rPr>
              <a:t>R3 </a:t>
            </a:r>
            <a:r>
              <a:rPr lang="id" b="1" dirty="0">
                <a:latin typeface="Lato"/>
                <a:ea typeface="Lato"/>
                <a:cs typeface="Lato"/>
                <a:sym typeface="Lato"/>
              </a:rPr>
              <a:t>via GW VLAN 40</a:t>
            </a:r>
            <a:endParaRPr b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p36"/>
          <p:cNvSpPr txBox="1"/>
          <p:nvPr/>
        </p:nvSpPr>
        <p:spPr>
          <a:xfrm>
            <a:off x="1763600" y="4816200"/>
            <a:ext cx="71388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b="1" dirty="0">
                <a:latin typeface="Lato"/>
                <a:ea typeface="Lato"/>
                <a:cs typeface="Lato"/>
                <a:sym typeface="Lato"/>
              </a:rPr>
              <a:t>SW3						</a:t>
            </a:r>
            <a:r>
              <a:rPr lang="id" b="1" dirty="0" smtClean="0">
                <a:latin typeface="Lato"/>
                <a:ea typeface="Lato"/>
                <a:cs typeface="Lato"/>
                <a:sym typeface="Lato"/>
              </a:rPr>
              <a:t>SW4</a:t>
            </a:r>
            <a:endParaRPr b="1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>
            <a:spLocks noGrp="1"/>
          </p:cNvSpPr>
          <p:nvPr>
            <p:ph type="title"/>
          </p:nvPr>
        </p:nvSpPr>
        <p:spPr>
          <a:xfrm>
            <a:off x="5788000" y="658200"/>
            <a:ext cx="2901000" cy="7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d" sz="2740"/>
              <a:t>1</a:t>
            </a:r>
            <a:endParaRPr sz="274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74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d" sz="2740"/>
              <a:t>Mendesain dan Membangun Jaringan Kecil</a:t>
            </a:r>
            <a:endParaRPr sz="2740"/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33043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Verifikasi konektivitas dan OSPF</a:t>
            </a:r>
            <a:endParaRPr/>
          </a:p>
        </p:txBody>
      </p:sp>
      <p:pic>
        <p:nvPicPr>
          <p:cNvPr id="283" name="Google Shape;28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08741"/>
            <a:ext cx="4571999" cy="4411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 txBox="1">
            <a:spLocks noGrp="1"/>
          </p:cNvSpPr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Verifikasi konektivitas</a:t>
            </a:r>
            <a:endParaRPr/>
          </a:p>
        </p:txBody>
      </p:sp>
      <p:pic>
        <p:nvPicPr>
          <p:cNvPr id="289" name="Google Shape;28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125" y="1722550"/>
            <a:ext cx="6614725" cy="245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9"/>
          <p:cNvSpPr txBox="1">
            <a:spLocks noGrp="1"/>
          </p:cNvSpPr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Verifikasi OSPF</a:t>
            </a:r>
            <a:endParaRPr/>
          </a:p>
        </p:txBody>
      </p:sp>
      <p:pic>
        <p:nvPicPr>
          <p:cNvPr id="295" name="Google Shape;29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575" y="3253925"/>
            <a:ext cx="6983351" cy="139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9"/>
          <p:cNvPicPr preferRelativeResize="0"/>
          <p:nvPr/>
        </p:nvPicPr>
        <p:blipFill rotWithShape="1">
          <a:blip r:embed="rId4">
            <a:alphaModFix/>
          </a:blip>
          <a:srcRect l="8142" t="30845" r="5598" b="31321"/>
          <a:stretch/>
        </p:blipFill>
        <p:spPr>
          <a:xfrm>
            <a:off x="3125150" y="614150"/>
            <a:ext cx="5877853" cy="248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>
            <a:spLocks noGrp="1"/>
          </p:cNvSpPr>
          <p:nvPr>
            <p:ph type="title"/>
          </p:nvPr>
        </p:nvSpPr>
        <p:spPr>
          <a:xfrm>
            <a:off x="779000" y="541150"/>
            <a:ext cx="2901000" cy="7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d" sz="2740"/>
              <a:t>2</a:t>
            </a:r>
            <a:endParaRPr sz="274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74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d" sz="2740"/>
              <a:t>Manajemen Jaringan dengan SDN Controller</a:t>
            </a:r>
            <a:endParaRPr sz="2740"/>
          </a:p>
        </p:txBody>
      </p:sp>
      <p:sp>
        <p:nvSpPr>
          <p:cNvPr id="302" name="Google Shape;302;p40"/>
          <p:cNvSpPr txBox="1"/>
          <p:nvPr/>
        </p:nvSpPr>
        <p:spPr>
          <a:xfrm>
            <a:off x="4325525" y="875800"/>
            <a:ext cx="3804900" cy="3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</a:rPr>
              <a:t>Konfigurasi global SDN controller:</a:t>
            </a: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id">
                <a:solidFill>
                  <a:schemeClr val="lt1"/>
                </a:solidFill>
              </a:rPr>
              <a:t>Gateway = 192.168.10.1</a:t>
            </a: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id">
                <a:solidFill>
                  <a:schemeClr val="lt1"/>
                </a:solidFill>
              </a:rPr>
              <a:t>Server DNS = 192.168.10.253</a:t>
            </a: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id">
                <a:solidFill>
                  <a:schemeClr val="lt1"/>
                </a:solidFill>
              </a:rPr>
              <a:t>NTP = 192.168.10.253</a:t>
            </a: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id">
                <a:solidFill>
                  <a:schemeClr val="lt1"/>
                </a:solidFill>
              </a:rPr>
              <a:t>Alamat IP SDN = 192.168.10.254</a:t>
            </a: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id">
                <a:solidFill>
                  <a:schemeClr val="lt1"/>
                </a:solidFill>
              </a:rPr>
              <a:t>HTTP port = 58001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</a:rPr>
              <a:t>Akun pengelola:</a:t>
            </a: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id">
                <a:solidFill>
                  <a:schemeClr val="lt1"/>
                </a:solidFill>
              </a:rPr>
              <a:t>Username = “yaser” </a:t>
            </a: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id">
                <a:solidFill>
                  <a:schemeClr val="lt1"/>
                </a:solidFill>
              </a:rPr>
              <a:t>Password = “P@ssw0rd!”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</a:rPr>
              <a:t>Diakses dengan:</a:t>
            </a: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id">
                <a:solidFill>
                  <a:schemeClr val="lt1"/>
                </a:solidFill>
              </a:rPr>
              <a:t>Browser = controller.yaserbelajar.com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1"/>
          <p:cNvSpPr txBox="1">
            <a:spLocks noGrp="1"/>
          </p:cNvSpPr>
          <p:nvPr>
            <p:ph type="title"/>
          </p:nvPr>
        </p:nvSpPr>
        <p:spPr>
          <a:xfrm>
            <a:off x="414100" y="654875"/>
            <a:ext cx="82191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d" sz="1840"/>
              <a:t>Membandingkan pengumpulan informasi dengan CLI vs SDN controller</a:t>
            </a:r>
            <a:endParaRPr sz="1840"/>
          </a:p>
        </p:txBody>
      </p:sp>
      <p:sp>
        <p:nvSpPr>
          <p:cNvPr id="308" name="Google Shape;308;p41"/>
          <p:cNvSpPr txBox="1">
            <a:spLocks noGrp="1"/>
          </p:cNvSpPr>
          <p:nvPr>
            <p:ph type="body" idx="1"/>
          </p:nvPr>
        </p:nvSpPr>
        <p:spPr>
          <a:xfrm>
            <a:off x="424650" y="1316875"/>
            <a:ext cx="28722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b="1">
                <a:solidFill>
                  <a:schemeClr val="dk2"/>
                </a:solidFill>
              </a:rPr>
              <a:t>CLI</a:t>
            </a:r>
            <a:r>
              <a:rPr lang="id">
                <a:solidFill>
                  <a:schemeClr val="dk2"/>
                </a:solidFill>
              </a:rPr>
              <a:t>: </a:t>
            </a:r>
            <a:endParaRPr>
              <a:solidFill>
                <a:schemeClr val="dk2"/>
              </a:solidFill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-"/>
            </a:pPr>
            <a:r>
              <a:rPr lang="id">
                <a:solidFill>
                  <a:schemeClr val="dk2"/>
                </a:solidFill>
              </a:rPr>
              <a:t>SSH satu-satu ke perangkat</a:t>
            </a:r>
            <a:endParaRPr>
              <a:solidFill>
                <a:schemeClr val="dk2"/>
              </a:solidFill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-"/>
            </a:pPr>
            <a:r>
              <a:rPr lang="id">
                <a:solidFill>
                  <a:schemeClr val="dk2"/>
                </a:solidFill>
              </a:rPr>
              <a:t>Lalu masukkan command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pic>
        <p:nvPicPr>
          <p:cNvPr id="309" name="Google Shape;30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5275" y="1190075"/>
            <a:ext cx="4027219" cy="13927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1"/>
          <p:cNvSpPr txBox="1">
            <a:spLocks noGrp="1"/>
          </p:cNvSpPr>
          <p:nvPr>
            <p:ph type="body" idx="1"/>
          </p:nvPr>
        </p:nvSpPr>
        <p:spPr>
          <a:xfrm>
            <a:off x="414100" y="2567000"/>
            <a:ext cx="47148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b="1">
                <a:solidFill>
                  <a:schemeClr val="dk2"/>
                </a:solidFill>
              </a:rPr>
              <a:t>SDN</a:t>
            </a:r>
            <a:r>
              <a:rPr lang="id">
                <a:solidFill>
                  <a:schemeClr val="dk2"/>
                </a:solidFill>
              </a:rPr>
              <a:t>: </a:t>
            </a:r>
            <a:endParaRPr>
              <a:solidFill>
                <a:schemeClr val="dk2"/>
              </a:solidFill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-"/>
            </a:pPr>
            <a:r>
              <a:rPr lang="id">
                <a:solidFill>
                  <a:schemeClr val="dk2"/>
                </a:solidFill>
              </a:rPr>
              <a:t>Secara otomatis mendapat informasi real-time</a:t>
            </a:r>
            <a:endParaRPr>
              <a:solidFill>
                <a:schemeClr val="dk2"/>
              </a:solidFill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-"/>
            </a:pPr>
            <a:r>
              <a:rPr lang="id">
                <a:solidFill>
                  <a:schemeClr val="dk2"/>
                </a:solidFill>
              </a:rPr>
              <a:t>Tampilan lebih menarik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pic>
        <p:nvPicPr>
          <p:cNvPr id="311" name="Google Shape;31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550" y="3366150"/>
            <a:ext cx="3338858" cy="167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8500" y="3366143"/>
            <a:ext cx="4027224" cy="1777357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1"/>
          <p:cNvSpPr txBox="1"/>
          <p:nvPr/>
        </p:nvSpPr>
        <p:spPr>
          <a:xfrm>
            <a:off x="2200625" y="3889875"/>
            <a:ext cx="1660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Lato"/>
                <a:ea typeface="Lato"/>
                <a:cs typeface="Lato"/>
                <a:sym typeface="Lato"/>
              </a:rPr>
              <a:t>Discover topology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Lato"/>
                <a:ea typeface="Lato"/>
                <a:cs typeface="Lato"/>
                <a:sym typeface="Lato"/>
              </a:rPr>
              <a:t>w/ SDN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4" name="Google Shape;314;p41"/>
          <p:cNvSpPr txBox="1"/>
          <p:nvPr/>
        </p:nvSpPr>
        <p:spPr>
          <a:xfrm>
            <a:off x="6779525" y="4275500"/>
            <a:ext cx="1660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Lato"/>
                <a:ea typeface="Lato"/>
                <a:cs typeface="Lato"/>
                <a:sym typeface="Lato"/>
              </a:rPr>
              <a:t>Gather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Lato"/>
                <a:ea typeface="Lato"/>
                <a:cs typeface="Lato"/>
                <a:sym typeface="Lato"/>
              </a:rPr>
              <a:t>information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Lato"/>
                <a:ea typeface="Lato"/>
                <a:cs typeface="Lato"/>
                <a:sym typeface="Lato"/>
              </a:rPr>
              <a:t>w/ SDN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5" name="Google Shape;315;p41"/>
          <p:cNvSpPr txBox="1"/>
          <p:nvPr/>
        </p:nvSpPr>
        <p:spPr>
          <a:xfrm>
            <a:off x="7784450" y="1502450"/>
            <a:ext cx="1151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Lato"/>
                <a:ea typeface="Lato"/>
                <a:cs typeface="Lato"/>
                <a:sym typeface="Lato"/>
              </a:rPr>
              <a:t>Gather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Lato"/>
                <a:ea typeface="Lato"/>
                <a:cs typeface="Lato"/>
                <a:sym typeface="Lato"/>
              </a:rPr>
              <a:t>information w/CLI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2"/>
          <p:cNvSpPr txBox="1">
            <a:spLocks noGrp="1"/>
          </p:cNvSpPr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Konfigurasi perangkat jaringan dengan SDN</a:t>
            </a:r>
            <a:endParaRPr/>
          </a:p>
        </p:txBody>
      </p:sp>
      <p:sp>
        <p:nvSpPr>
          <p:cNvPr id="321" name="Google Shape;321;p42"/>
          <p:cNvSpPr txBox="1">
            <a:spLocks noGrp="1"/>
          </p:cNvSpPr>
          <p:nvPr>
            <p:ph type="body" idx="1"/>
          </p:nvPr>
        </p:nvSpPr>
        <p:spPr>
          <a:xfrm>
            <a:off x="729450" y="15454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id"/>
              <a:t>Mengubah pengaturan </a:t>
            </a:r>
            <a:r>
              <a:rPr lang="id" b="1">
                <a:solidFill>
                  <a:schemeClr val="dk2"/>
                </a:solidFill>
              </a:rPr>
              <a:t>DNS </a:t>
            </a:r>
            <a:r>
              <a:rPr lang="id"/>
              <a:t>dimana domain name menjadi </a:t>
            </a:r>
            <a:r>
              <a:rPr lang="id" b="1">
                <a:solidFill>
                  <a:schemeClr val="dk2"/>
                </a:solidFill>
              </a:rPr>
              <a:t>“yaser.com”</a:t>
            </a:r>
            <a:r>
              <a:rPr lang="id"/>
              <a:t> pada IP </a:t>
            </a:r>
            <a:r>
              <a:rPr lang="id" b="1">
                <a:solidFill>
                  <a:schemeClr val="dk2"/>
                </a:solidFill>
              </a:rPr>
              <a:t>192.168.10.253</a:t>
            </a:r>
            <a:r>
              <a:rPr lang="id"/>
              <a:t>, lalu </a:t>
            </a:r>
            <a:r>
              <a:rPr lang="id" b="1">
                <a:solidFill>
                  <a:schemeClr val="dk2"/>
                </a:solidFill>
              </a:rPr>
              <a:t>NTP </a:t>
            </a:r>
            <a:r>
              <a:rPr lang="id"/>
              <a:t>dan </a:t>
            </a:r>
            <a:r>
              <a:rPr lang="id" b="1">
                <a:solidFill>
                  <a:schemeClr val="dk2"/>
                </a:solidFill>
              </a:rPr>
              <a:t>SYSLOG </a:t>
            </a:r>
            <a:r>
              <a:rPr lang="id"/>
              <a:t>menggunakan IP </a:t>
            </a:r>
            <a:r>
              <a:rPr lang="id" b="1">
                <a:solidFill>
                  <a:schemeClr val="dk2"/>
                </a:solidFill>
              </a:rPr>
              <a:t>192.168.10.253</a:t>
            </a:r>
            <a:r>
              <a:rPr lang="id"/>
              <a:t> juga. Setelah masing-masing pengaturan telah di-save, selanjutnya push config tersebut.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id"/>
              <a:t>Dilakukan pengecekan config ip domain, NTP, dan SYSLOG pada R1. Hal ini berlaku untuk semua perangkat jaringan lainnya.</a:t>
            </a:r>
            <a:endParaRPr/>
          </a:p>
        </p:txBody>
      </p:sp>
      <p:pic>
        <p:nvPicPr>
          <p:cNvPr id="322" name="Google Shape;32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450" y="3330100"/>
            <a:ext cx="33909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0550" y="3267200"/>
            <a:ext cx="3315600" cy="7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3"/>
          <p:cNvSpPr txBox="1">
            <a:spLocks noGrp="1"/>
          </p:cNvSpPr>
          <p:nvPr>
            <p:ph type="title"/>
          </p:nvPr>
        </p:nvSpPr>
        <p:spPr>
          <a:xfrm>
            <a:off x="779000" y="541150"/>
            <a:ext cx="2901000" cy="7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d" sz="2740"/>
              <a:t>3</a:t>
            </a:r>
            <a:endParaRPr sz="274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74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d" sz="2740"/>
              <a:t>Implementasi REST API dengan SDN Controller</a:t>
            </a:r>
            <a:endParaRPr sz="2740"/>
          </a:p>
        </p:txBody>
      </p:sp>
      <p:sp>
        <p:nvSpPr>
          <p:cNvPr id="329" name="Google Shape;329;p43"/>
          <p:cNvSpPr txBox="1"/>
          <p:nvPr/>
        </p:nvSpPr>
        <p:spPr>
          <a:xfrm>
            <a:off x="3927050" y="647200"/>
            <a:ext cx="32472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d" sz="1600" b="1">
                <a:solidFill>
                  <a:schemeClr val="lt1"/>
                </a:solidFill>
              </a:rPr>
              <a:t>Verifikasi konektivitas eksternal ke packet tracer</a:t>
            </a:r>
            <a:endParaRPr sz="1600" b="1">
              <a:solidFill>
                <a:schemeClr val="lt1"/>
              </a:solidFill>
            </a:endParaRPr>
          </a:p>
        </p:txBody>
      </p:sp>
      <p:sp>
        <p:nvSpPr>
          <p:cNvPr id="330" name="Google Shape;330;p43"/>
          <p:cNvSpPr txBox="1"/>
          <p:nvPr/>
        </p:nvSpPr>
        <p:spPr>
          <a:xfrm>
            <a:off x="3900875" y="1371400"/>
            <a:ext cx="4970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</a:rPr>
              <a:t>Untuk verifikasi koneksi eksternal, pastikan pada option &gt; preferences &gt; miscellaneous, untuk Enable External Access for Network Controller REST API-nya telah dicentang. Lalu, buka “localhost:58000/api/v1/host” pada browser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31" name="Google Shape;33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1813" y="2520925"/>
            <a:ext cx="46958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4"/>
          <p:cNvSpPr txBox="1">
            <a:spLocks noGrp="1"/>
          </p:cNvSpPr>
          <p:nvPr>
            <p:ph type="title"/>
          </p:nvPr>
        </p:nvSpPr>
        <p:spPr>
          <a:xfrm>
            <a:off x="191000" y="-43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Request REST dengan Postman</a:t>
            </a:r>
            <a:endParaRPr/>
          </a:p>
        </p:txBody>
      </p:sp>
      <p:sp>
        <p:nvSpPr>
          <p:cNvPr id="337" name="Google Shape;337;p44"/>
          <p:cNvSpPr txBox="1">
            <a:spLocks noGrp="1"/>
          </p:cNvSpPr>
          <p:nvPr>
            <p:ph type="body" idx="1"/>
          </p:nvPr>
        </p:nvSpPr>
        <p:spPr>
          <a:xfrm>
            <a:off x="191000" y="526800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d"/>
              <a:t>Request token otentikasi dengan Postman					Request REST dengan Postman</a:t>
            </a:r>
            <a:endParaRPr/>
          </a:p>
        </p:txBody>
      </p:sp>
      <p:pic>
        <p:nvPicPr>
          <p:cNvPr id="338" name="Google Shape;338;p44"/>
          <p:cNvPicPr preferRelativeResize="0"/>
          <p:nvPr/>
        </p:nvPicPr>
        <p:blipFill rotWithShape="1">
          <a:blip r:embed="rId3">
            <a:alphaModFix/>
          </a:blip>
          <a:srcRect r="36232"/>
          <a:stretch/>
        </p:blipFill>
        <p:spPr>
          <a:xfrm>
            <a:off x="65650" y="994850"/>
            <a:ext cx="4298625" cy="4026550"/>
          </a:xfrm>
          <a:prstGeom prst="rect">
            <a:avLst/>
          </a:prstGeom>
          <a:noFill/>
          <a:ln>
            <a:noFill/>
          </a:ln>
          <a:effectLst>
            <a:outerShdw blurRad="242888" dist="76200" dir="4260000" algn="bl" rotWithShape="0">
              <a:srgbClr val="000000">
                <a:alpha val="39000"/>
              </a:srgbClr>
            </a:outerShdw>
          </a:effectLst>
        </p:spPr>
      </p:pic>
      <p:pic>
        <p:nvPicPr>
          <p:cNvPr id="339" name="Google Shape;339;p44"/>
          <p:cNvPicPr preferRelativeResize="0"/>
          <p:nvPr/>
        </p:nvPicPr>
        <p:blipFill rotWithShape="1">
          <a:blip r:embed="rId4">
            <a:alphaModFix/>
          </a:blip>
          <a:srcRect r="31318"/>
          <a:stretch/>
        </p:blipFill>
        <p:spPr>
          <a:xfrm>
            <a:off x="4516675" y="964550"/>
            <a:ext cx="4543326" cy="4026551"/>
          </a:xfrm>
          <a:prstGeom prst="rect">
            <a:avLst/>
          </a:prstGeom>
          <a:noFill/>
          <a:ln>
            <a:noFill/>
          </a:ln>
          <a:effectLst>
            <a:outerShdw blurRad="228600" dist="66675" dir="39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5"/>
          <p:cNvSpPr txBox="1">
            <a:spLocks noGrp="1"/>
          </p:cNvSpPr>
          <p:nvPr>
            <p:ph type="title"/>
          </p:nvPr>
        </p:nvSpPr>
        <p:spPr>
          <a:xfrm>
            <a:off x="191000" y="-43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Request REST dengan VS Code</a:t>
            </a:r>
            <a:endParaRPr/>
          </a:p>
        </p:txBody>
      </p:sp>
      <p:sp>
        <p:nvSpPr>
          <p:cNvPr id="345" name="Google Shape;345;p45"/>
          <p:cNvSpPr txBox="1">
            <a:spLocks noGrp="1"/>
          </p:cNvSpPr>
          <p:nvPr>
            <p:ph type="body" idx="1"/>
          </p:nvPr>
        </p:nvSpPr>
        <p:spPr>
          <a:xfrm>
            <a:off x="191000" y="526800"/>
            <a:ext cx="4754100" cy="4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d"/>
              <a:t>Menjalankan 3 script yang ada di direktori labs/devnet-src/ptna</a:t>
            </a:r>
            <a:endParaRPr/>
          </a:p>
        </p:txBody>
      </p:sp>
      <p:pic>
        <p:nvPicPr>
          <p:cNvPr id="346" name="Google Shape;34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250" y="102050"/>
            <a:ext cx="3759800" cy="20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975" y="1391050"/>
            <a:ext cx="3780308" cy="20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8058" y="2708875"/>
            <a:ext cx="3787144" cy="20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5"/>
          <p:cNvSpPr txBox="1">
            <a:spLocks noGrp="1"/>
          </p:cNvSpPr>
          <p:nvPr>
            <p:ph type="body" idx="1"/>
          </p:nvPr>
        </p:nvSpPr>
        <p:spPr>
          <a:xfrm>
            <a:off x="5012250" y="2231875"/>
            <a:ext cx="3830400" cy="4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d"/>
              <a:t>Mendapatkan auth token</a:t>
            </a:r>
            <a:endParaRPr/>
          </a:p>
        </p:txBody>
      </p:sp>
      <p:sp>
        <p:nvSpPr>
          <p:cNvPr id="350" name="Google Shape;350;p45"/>
          <p:cNvSpPr txBox="1">
            <a:spLocks noGrp="1"/>
          </p:cNvSpPr>
          <p:nvPr>
            <p:ph type="body" idx="1"/>
          </p:nvPr>
        </p:nvSpPr>
        <p:spPr>
          <a:xfrm>
            <a:off x="359925" y="3512125"/>
            <a:ext cx="3830400" cy="4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d"/>
              <a:t>Mendapatkan info network device</a:t>
            </a:r>
            <a:endParaRPr/>
          </a:p>
        </p:txBody>
      </p:sp>
      <p:sp>
        <p:nvSpPr>
          <p:cNvPr id="351" name="Google Shape;351;p45"/>
          <p:cNvSpPr txBox="1">
            <a:spLocks noGrp="1"/>
          </p:cNvSpPr>
          <p:nvPr>
            <p:ph type="body" idx="1"/>
          </p:nvPr>
        </p:nvSpPr>
        <p:spPr>
          <a:xfrm>
            <a:off x="4350225" y="4742700"/>
            <a:ext cx="3830400" cy="4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d"/>
              <a:t>Mendapatkan info host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6"/>
          <p:cNvSpPr txBox="1">
            <a:spLocks noGrp="1"/>
          </p:cNvSpPr>
          <p:nvPr>
            <p:ph type="title"/>
          </p:nvPr>
        </p:nvSpPr>
        <p:spPr>
          <a:xfrm>
            <a:off x="323700" y="351450"/>
            <a:ext cx="83361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Integrasi dan mengirim request REST API dengan Python di Dalam Packet Tracer</a:t>
            </a:r>
            <a:endParaRPr/>
          </a:p>
        </p:txBody>
      </p:sp>
      <p:pic>
        <p:nvPicPr>
          <p:cNvPr id="357" name="Google Shape;35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675" y="1309875"/>
            <a:ext cx="7754949" cy="36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title"/>
          </p:nvPr>
        </p:nvSpPr>
        <p:spPr>
          <a:xfrm>
            <a:off x="727650" y="6122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Skema pengalamatan</a:t>
            </a:r>
            <a:endParaRPr/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1299800"/>
            <a:ext cx="7877175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7"/>
          <p:cNvSpPr txBox="1">
            <a:spLocks noGrp="1"/>
          </p:cNvSpPr>
          <p:nvPr>
            <p:ph type="title"/>
          </p:nvPr>
        </p:nvSpPr>
        <p:spPr>
          <a:xfrm>
            <a:off x="779000" y="541150"/>
            <a:ext cx="2901000" cy="7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d" sz="2740"/>
              <a:t>4</a:t>
            </a:r>
            <a:endParaRPr sz="274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74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d" sz="2740"/>
              <a:t>Membuat Python Script untuk Mengelola Webex Teams</a:t>
            </a:r>
            <a:endParaRPr sz="2740"/>
          </a:p>
        </p:txBody>
      </p:sp>
      <p:sp>
        <p:nvSpPr>
          <p:cNvPr id="363" name="Google Shape;363;p47"/>
          <p:cNvSpPr txBox="1"/>
          <p:nvPr/>
        </p:nvSpPr>
        <p:spPr>
          <a:xfrm>
            <a:off x="3927050" y="342400"/>
            <a:ext cx="3247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d" sz="1600" b="1">
                <a:solidFill>
                  <a:schemeClr val="lt1"/>
                </a:solidFill>
              </a:rPr>
              <a:t>Mendapatkan access token</a:t>
            </a:r>
            <a:endParaRPr sz="1600" b="1">
              <a:solidFill>
                <a:schemeClr val="lt1"/>
              </a:solidFill>
            </a:endParaRPr>
          </a:p>
        </p:txBody>
      </p:sp>
      <p:pic>
        <p:nvPicPr>
          <p:cNvPr id="364" name="Google Shape;36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0000" y="849700"/>
            <a:ext cx="5456175" cy="20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0000" y="3080826"/>
            <a:ext cx="5456175" cy="1796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8"/>
          <p:cNvSpPr txBox="1">
            <a:spLocks noGrp="1"/>
          </p:cNvSpPr>
          <p:nvPr>
            <p:ph type="title"/>
          </p:nvPr>
        </p:nvSpPr>
        <p:spPr>
          <a:xfrm>
            <a:off x="729450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Manage people in webex teams</a:t>
            </a:r>
            <a:endParaRPr/>
          </a:p>
        </p:txBody>
      </p:sp>
      <p:sp>
        <p:nvSpPr>
          <p:cNvPr id="371" name="Google Shape;371;p48"/>
          <p:cNvSpPr txBox="1">
            <a:spLocks noGrp="1"/>
          </p:cNvSpPr>
          <p:nvPr>
            <p:ph type="body" idx="1"/>
          </p:nvPr>
        </p:nvSpPr>
        <p:spPr>
          <a:xfrm>
            <a:off x="729450" y="66872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d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memverifikasi &amp; mengelola akun tersebut dengan menjalankan script list-people.py</a:t>
            </a:r>
            <a:endParaRPr sz="1500"/>
          </a:p>
        </p:txBody>
      </p:sp>
      <p:pic>
        <p:nvPicPr>
          <p:cNvPr id="372" name="Google Shape;37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050" y="1123975"/>
            <a:ext cx="7308800" cy="385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9"/>
          <p:cNvSpPr txBox="1">
            <a:spLocks noGrp="1"/>
          </p:cNvSpPr>
          <p:nvPr>
            <p:ph type="title"/>
          </p:nvPr>
        </p:nvSpPr>
        <p:spPr>
          <a:xfrm>
            <a:off x="729450" y="5949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Manage rooms and messages in webex teams</a:t>
            </a:r>
            <a:endParaRPr/>
          </a:p>
        </p:txBody>
      </p:sp>
      <p:sp>
        <p:nvSpPr>
          <p:cNvPr id="378" name="Google Shape;378;p49"/>
          <p:cNvSpPr txBox="1">
            <a:spLocks noGrp="1"/>
          </p:cNvSpPr>
          <p:nvPr>
            <p:ph type="body" idx="1"/>
          </p:nvPr>
        </p:nvSpPr>
        <p:spPr>
          <a:xfrm>
            <a:off x="729450" y="1375725"/>
            <a:ext cx="7688700" cy="14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d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cari tahu room id kita dengan mengunjungi tautan berikut ini</a:t>
            </a:r>
            <a:r>
              <a:rPr lang="id" sz="1400">
                <a:solidFill>
                  <a:srgbClr val="000000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 </a:t>
            </a:r>
            <a:r>
              <a:rPr lang="id" sz="14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https://developer.webex.com/docs/api/v1/rooms/list-rooms</a:t>
            </a:r>
            <a:r>
              <a:rPr lang="id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Berikut room id-nya.</a:t>
            </a:r>
            <a:endParaRPr sz="1700"/>
          </a:p>
        </p:txBody>
      </p:sp>
      <p:pic>
        <p:nvPicPr>
          <p:cNvPr id="379" name="Google Shape;37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38" y="2136600"/>
            <a:ext cx="8177526" cy="284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0"/>
          <p:cNvSpPr txBox="1">
            <a:spLocks noGrp="1"/>
          </p:cNvSpPr>
          <p:nvPr>
            <p:ph type="title"/>
          </p:nvPr>
        </p:nvSpPr>
        <p:spPr>
          <a:xfrm>
            <a:off x="729450" y="5949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Manage rooms and messages in webex teams</a:t>
            </a:r>
            <a:endParaRPr/>
          </a:p>
        </p:txBody>
      </p:sp>
      <p:pic>
        <p:nvPicPr>
          <p:cNvPr id="385" name="Google Shape;38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332100"/>
            <a:ext cx="6850815" cy="370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1"/>
          <p:cNvSpPr txBox="1">
            <a:spLocks noGrp="1"/>
          </p:cNvSpPr>
          <p:nvPr>
            <p:ph type="title"/>
          </p:nvPr>
        </p:nvSpPr>
        <p:spPr>
          <a:xfrm>
            <a:off x="729450" y="5949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Manage rooms and messages in webex teams</a:t>
            </a:r>
            <a:endParaRPr/>
          </a:p>
        </p:txBody>
      </p:sp>
      <p:pic>
        <p:nvPicPr>
          <p:cNvPr id="391" name="Google Shape;39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675" y="1282525"/>
            <a:ext cx="6971006" cy="370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2"/>
          <p:cNvSpPr txBox="1">
            <a:spLocks noGrp="1"/>
          </p:cNvSpPr>
          <p:nvPr>
            <p:ph type="title"/>
          </p:nvPr>
        </p:nvSpPr>
        <p:spPr>
          <a:xfrm>
            <a:off x="779000" y="541150"/>
            <a:ext cx="2901000" cy="7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d" sz="2740"/>
              <a:t>5</a:t>
            </a:r>
            <a:endParaRPr sz="274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74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d" sz="2740"/>
              <a:t>Software Version Control dengan Git</a:t>
            </a:r>
            <a:endParaRPr sz="2740"/>
          </a:p>
        </p:txBody>
      </p:sp>
      <p:pic>
        <p:nvPicPr>
          <p:cNvPr id="397" name="Google Shape;397;p52"/>
          <p:cNvPicPr preferRelativeResize="0"/>
          <p:nvPr/>
        </p:nvPicPr>
        <p:blipFill rotWithShape="1">
          <a:blip r:embed="rId3">
            <a:alphaModFix/>
          </a:blip>
          <a:srcRect b="35237"/>
          <a:stretch/>
        </p:blipFill>
        <p:spPr>
          <a:xfrm>
            <a:off x="4241425" y="2813125"/>
            <a:ext cx="4719425" cy="22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1425" y="471720"/>
            <a:ext cx="4719425" cy="2182657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2"/>
          <p:cNvSpPr txBox="1"/>
          <p:nvPr/>
        </p:nvSpPr>
        <p:spPr>
          <a:xfrm>
            <a:off x="779000" y="2920850"/>
            <a:ext cx="31233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Membuat repositori proyek-tsa-np, lalu membuat file konfigJaringan.txt yang berisi gabungan 7 file txt konfigurasi. Terakhir, repositori akan diintegrasikan ke GitHub.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152225" cy="419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227150"/>
            <a:ext cx="5152225" cy="748131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3"/>
          <p:cNvSpPr txBox="1"/>
          <p:nvPr/>
        </p:nvSpPr>
        <p:spPr>
          <a:xfrm>
            <a:off x="5713625" y="1512050"/>
            <a:ext cx="2404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Lato"/>
                <a:ea typeface="Lato"/>
                <a:cs typeface="Lato"/>
                <a:sym typeface="Lato"/>
              </a:rPr>
              <a:t>Inisialisasi, cek status, staging, dan commit.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26252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4"/>
          <p:cNvSpPr txBox="1"/>
          <p:nvPr/>
        </p:nvSpPr>
        <p:spPr>
          <a:xfrm>
            <a:off x="7491125" y="2113850"/>
            <a:ext cx="1645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Lato"/>
                <a:ea typeface="Lato"/>
                <a:cs typeface="Lato"/>
                <a:sym typeface="Lato"/>
              </a:rPr>
              <a:t>membuat, men-staging, dan meng-commit konfigJaringan.txt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9175"/>
            <a:ext cx="6543675" cy="447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5"/>
          <p:cNvSpPr txBox="1"/>
          <p:nvPr/>
        </p:nvSpPr>
        <p:spPr>
          <a:xfrm>
            <a:off x="6739500" y="1512050"/>
            <a:ext cx="24045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Lato"/>
                <a:ea typeface="Lato"/>
                <a:cs typeface="Lato"/>
                <a:sym typeface="Lato"/>
              </a:rPr>
              <a:t>membuat branch edit, mengedit konfigJaringan.txt dimana ditambahkan konten dari 7 file konfig perangkat jaringan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200"/>
            <a:ext cx="7271601" cy="93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62952"/>
            <a:ext cx="5598400" cy="3996101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6"/>
          <p:cNvSpPr txBox="1"/>
          <p:nvPr/>
        </p:nvSpPr>
        <p:spPr>
          <a:xfrm>
            <a:off x="6008275" y="1062950"/>
            <a:ext cx="24045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Lato"/>
                <a:ea typeface="Lato"/>
                <a:cs typeface="Lato"/>
                <a:sym typeface="Lato"/>
              </a:rPr>
              <a:t>mengedit konfigJaringan.txt dimana ditambahkan konten dari 7 file konfig perangkat jaringan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Lato"/>
                <a:ea typeface="Lato"/>
                <a:cs typeface="Lato"/>
                <a:sym typeface="Lato"/>
              </a:rPr>
              <a:t>men-staging dan meng-commit konfigJaringan.txt pada branch edit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727650" y="624575"/>
            <a:ext cx="81711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d" sz="1840"/>
              <a:t>Konfigurasi fisik perangkat router ISR4331 dan multilayer switch 3650</a:t>
            </a:r>
            <a:endParaRPr sz="1840"/>
          </a:p>
        </p:txBody>
      </p:sp>
      <p:sp>
        <p:nvSpPr>
          <p:cNvPr id="131" name="Google Shape;131;p21"/>
          <p:cNvSpPr txBox="1">
            <a:spLocks noGrp="1"/>
          </p:cNvSpPr>
          <p:nvPr>
            <p:ph type="body" idx="1"/>
          </p:nvPr>
        </p:nvSpPr>
        <p:spPr>
          <a:xfrm>
            <a:off x="727650" y="1384800"/>
            <a:ext cx="80349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Router: ISR4331 dengan tambahan modul NIM-2T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3200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32004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id"/>
              <a:t>Multilayer switch 3650 dipasangi modul power supply</a:t>
            </a:r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750" y="1782150"/>
            <a:ext cx="4502225" cy="115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4387" y="3563975"/>
            <a:ext cx="4532663" cy="12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28492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7"/>
          <p:cNvSpPr txBox="1"/>
          <p:nvPr/>
        </p:nvSpPr>
        <p:spPr>
          <a:xfrm>
            <a:off x="6739500" y="1512050"/>
            <a:ext cx="18618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Lato"/>
                <a:ea typeface="Lato"/>
                <a:cs typeface="Lato"/>
                <a:sym typeface="Lato"/>
              </a:rPr>
              <a:t>merge branch master dan branch edit, lalu menghapus branch edit.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152400"/>
            <a:ext cx="7122874" cy="2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9800" y="2724150"/>
            <a:ext cx="6305133" cy="2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8"/>
          <p:cNvSpPr txBox="1"/>
          <p:nvPr/>
        </p:nvSpPr>
        <p:spPr>
          <a:xfrm>
            <a:off x="220275" y="1152625"/>
            <a:ext cx="14406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Lato"/>
                <a:ea typeface="Lato"/>
                <a:cs typeface="Lato"/>
                <a:sym typeface="Lato"/>
              </a:rPr>
              <a:t>membuat personal access token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Lato"/>
                <a:ea typeface="Lato"/>
                <a:cs typeface="Lato"/>
                <a:sym typeface="Lato"/>
              </a:rPr>
              <a:t>membuat repositori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59"/>
          <p:cNvPicPr preferRelativeResize="0"/>
          <p:nvPr/>
        </p:nvPicPr>
        <p:blipFill rotWithShape="1">
          <a:blip r:embed="rId3">
            <a:alphaModFix/>
          </a:blip>
          <a:srcRect r="9877"/>
          <a:stretch/>
        </p:blipFill>
        <p:spPr>
          <a:xfrm>
            <a:off x="152400" y="152400"/>
            <a:ext cx="7011325" cy="117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59"/>
          <p:cNvPicPr preferRelativeResize="0"/>
          <p:nvPr/>
        </p:nvPicPr>
        <p:blipFill rotWithShape="1">
          <a:blip r:embed="rId4">
            <a:alphaModFix/>
          </a:blip>
          <a:srcRect r="9877"/>
          <a:stretch/>
        </p:blipFill>
        <p:spPr>
          <a:xfrm>
            <a:off x="152400" y="1506950"/>
            <a:ext cx="7011325" cy="363655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59"/>
          <p:cNvSpPr txBox="1"/>
          <p:nvPr/>
        </p:nvSpPr>
        <p:spPr>
          <a:xfrm>
            <a:off x="7238100" y="602150"/>
            <a:ext cx="19059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Lato"/>
                <a:ea typeface="Lato"/>
                <a:cs typeface="Lato"/>
                <a:sym typeface="Lato"/>
              </a:rPr>
              <a:t>membuat &amp; menginisialisasi repositori lokal baru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Lato"/>
                <a:ea typeface="Lato"/>
                <a:cs typeface="Lato"/>
                <a:sym typeface="Lato"/>
              </a:rPr>
              <a:t>menyalin konten dari repo sebelumnya ke repo baru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Lato"/>
                <a:ea typeface="Lato"/>
                <a:cs typeface="Lato"/>
                <a:sym typeface="Lato"/>
              </a:rPr>
              <a:t>mengintegrasikan repo lokal dengan repo github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Lato"/>
                <a:ea typeface="Lato"/>
                <a:cs typeface="Lato"/>
                <a:sym typeface="Lato"/>
              </a:rPr>
              <a:t>men-staging dan meng-commit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2050" y="0"/>
            <a:ext cx="7569025" cy="24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7011" y="2571750"/>
            <a:ext cx="5559114" cy="244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60"/>
          <p:cNvSpPr txBox="1"/>
          <p:nvPr/>
        </p:nvSpPr>
        <p:spPr>
          <a:xfrm>
            <a:off x="0" y="0"/>
            <a:ext cx="1602000" cy="3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Lato"/>
                <a:ea typeface="Lato"/>
                <a:cs typeface="Lato"/>
                <a:sym typeface="Lato"/>
              </a:rPr>
              <a:t>mengintegrasikan repo lokal dengan repo github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Lato"/>
                <a:ea typeface="Lato"/>
                <a:cs typeface="Lato"/>
                <a:sym typeface="Lato"/>
              </a:rPr>
              <a:t>integrasi berhasil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1"/>
          <p:cNvSpPr txBox="1">
            <a:spLocks noGrp="1"/>
          </p:cNvSpPr>
          <p:nvPr>
            <p:ph type="title"/>
          </p:nvPr>
        </p:nvSpPr>
        <p:spPr>
          <a:xfrm>
            <a:off x="729450" y="178500"/>
            <a:ext cx="70212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Tautan:</a:t>
            </a:r>
            <a:endParaRPr/>
          </a:p>
        </p:txBody>
      </p:sp>
      <p:sp>
        <p:nvSpPr>
          <p:cNvPr id="458" name="Google Shape;458;p61"/>
          <p:cNvSpPr/>
          <p:nvPr/>
        </p:nvSpPr>
        <p:spPr>
          <a:xfrm>
            <a:off x="789550" y="839125"/>
            <a:ext cx="7661400" cy="3185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PART 1: Mendesain dan Membangun Jaringan Kecil (30 menit):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3"/>
              </a:rPr>
              <a:t>https://youtu.be/IM265BN-Rk8</a:t>
            </a:r>
            <a:r>
              <a:rPr lang="id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PART 2: Manajemen Jaringan dengan SDN Controller (10 menit):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4"/>
              </a:rPr>
              <a:t>https://youtu.be/SeURgGzrV4o</a:t>
            </a:r>
            <a:r>
              <a:rPr lang="id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PART 3: Implementasi REST API dengan SDN Controller (10 menit):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5"/>
              </a:rPr>
              <a:t>https://youtu.be/sWyxBVKriCo</a:t>
            </a:r>
            <a:r>
              <a:rPr lang="id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PART 4: Membuat Python Script untuk Mengelola Webex Teams (7 menit):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6"/>
              </a:rPr>
              <a:t>https://youtu.be/ZaMA-l2RZ5I</a:t>
            </a:r>
            <a:r>
              <a:rPr lang="id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PART 5: Software Version Control dengan Git (14 menit):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7"/>
              </a:rPr>
              <a:t>https://youtu.be/OCwkS1bGLb0</a:t>
            </a:r>
            <a:r>
              <a:rPr lang="id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Link Github proyek: </a:t>
            </a:r>
            <a:r>
              <a:rPr lang="id" u="sng">
                <a:solidFill>
                  <a:schemeClr val="hlink"/>
                </a:solidFill>
                <a:hlinkClick r:id="rId8"/>
              </a:rPr>
              <a:t>https://github.com/elyaserben/proyek-tsa-np-yaser</a:t>
            </a:r>
            <a:r>
              <a:rPr lang="id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Referensi Github Pak Putu: </a:t>
            </a:r>
            <a:r>
              <a:rPr lang="id" u="sng">
                <a:solidFill>
                  <a:schemeClr val="hlink"/>
                </a:solidFill>
                <a:hlinkClick r:id="rId9"/>
              </a:rPr>
              <a:t>https://github.com/iputuhariyadi/sdn</a:t>
            </a:r>
            <a:r>
              <a:rPr lang="id"/>
              <a:t>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sekian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terima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kasih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Konfigurasi pada area LAN 10</a:t>
            </a:r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Server, R1, MSW1, PC-A, PC-B</a:t>
            </a:r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 rotWithShape="1">
          <a:blip r:embed="rId3">
            <a:alphaModFix/>
          </a:blip>
          <a:srcRect l="15810" r="22262" b="55904"/>
          <a:stretch/>
        </p:blipFill>
        <p:spPr>
          <a:xfrm>
            <a:off x="4572000" y="911354"/>
            <a:ext cx="4571999" cy="3141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>
            <a:spLocks noGrp="1"/>
          </p:cNvSpPr>
          <p:nvPr>
            <p:ph type="title"/>
          </p:nvPr>
        </p:nvSpPr>
        <p:spPr>
          <a:xfrm>
            <a:off x="667475" y="6121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Konfigurasi server</a:t>
            </a:r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body" idx="1"/>
          </p:nvPr>
        </p:nvSpPr>
        <p:spPr>
          <a:xfrm>
            <a:off x="727650" y="1588600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IPv4 address: 192.168.10.253		Default gateway: 192.168.10.1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id"/>
              <a:t>Subnet mask: 255.255.255.0		DNS Server: 192.168.10.253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graphicFrame>
        <p:nvGraphicFramePr>
          <p:cNvPr id="147" name="Google Shape;147;p23"/>
          <p:cNvGraphicFramePr/>
          <p:nvPr/>
        </p:nvGraphicFramePr>
        <p:xfrm>
          <a:off x="727650" y="2703725"/>
          <a:ext cx="7357950" cy="1825125"/>
        </p:xfrm>
        <a:graphic>
          <a:graphicData uri="http://schemas.openxmlformats.org/drawingml/2006/table">
            <a:tbl>
              <a:tblPr>
                <a:noFill/>
                <a:tableStyleId>{594E6229-A3D1-4EDA-89E4-E4A0C002551E}</a:tableStyleId>
              </a:tblPr>
              <a:tblGrid>
                <a:gridCol w="2452650"/>
                <a:gridCol w="2452650"/>
                <a:gridCol w="2452650"/>
              </a:tblGrid>
              <a:tr h="608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d" sz="1200"/>
                        <a:t>Nama</a:t>
                      </a:r>
                      <a:endParaRPr sz="12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d" sz="1200"/>
                        <a:t>Tipe Record</a:t>
                      </a:r>
                      <a:endParaRPr sz="12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d" sz="1200"/>
                        <a:t>Alamat IP</a:t>
                      </a:r>
                      <a:endParaRPr sz="12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08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d" sz="1200"/>
                        <a:t>yaserbelajar.com</a:t>
                      </a:r>
                      <a:endParaRPr sz="12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d" sz="1200"/>
                        <a:t>A</a:t>
                      </a:r>
                      <a:endParaRPr sz="12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d" sz="1200"/>
                        <a:t>192.168.10.253</a:t>
                      </a:r>
                      <a:endParaRPr sz="12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08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d" sz="1200"/>
                        <a:t>controller.yaserbelajar.com</a:t>
                      </a:r>
                      <a:endParaRPr sz="12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d" sz="1200"/>
                        <a:t>A</a:t>
                      </a:r>
                      <a:endParaRPr sz="12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d" sz="1200"/>
                        <a:t>192.168.10.254</a:t>
                      </a:r>
                      <a:endParaRPr sz="1200"/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>
            <a:spLocks noGrp="1"/>
          </p:cNvSpPr>
          <p:nvPr>
            <p:ph type="title"/>
          </p:nvPr>
        </p:nvSpPr>
        <p:spPr>
          <a:xfrm>
            <a:off x="727650" y="5750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Konfigurasi R1</a:t>
            </a:r>
            <a:endParaRPr/>
          </a:p>
        </p:txBody>
      </p:sp>
      <p:sp>
        <p:nvSpPr>
          <p:cNvPr id="153" name="Google Shape;153;p24"/>
          <p:cNvSpPr txBox="1"/>
          <p:nvPr/>
        </p:nvSpPr>
        <p:spPr>
          <a:xfrm>
            <a:off x="-86750" y="1717725"/>
            <a:ext cx="3272100" cy="25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Router&gt;en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Router#conf t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Router(config)#hostname R1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R1(config)#enable secret Pr1vil3ge!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R1(config)#line console 0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R1(config-line)#password CoNs0le!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R1(config-line)#exit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R1(config)#service password-encryption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R1(config)#ip domain-name yaserbelajar.com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R1(config)#crypto key generate rsa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   	How many bits in the modulus [512]: 1024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R1(config)#username yaser password P@ssw0rd!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R1(config)#line vty 0 4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R1(config-line)#login local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R1(config-line)#transport input ssh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R1(config-line)#exit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R1(config)#</a:t>
            </a:r>
            <a:endParaRPr sz="900"/>
          </a:p>
        </p:txBody>
      </p:sp>
      <p:sp>
        <p:nvSpPr>
          <p:cNvPr id="154" name="Google Shape;154;p24"/>
          <p:cNvSpPr txBox="1"/>
          <p:nvPr/>
        </p:nvSpPr>
        <p:spPr>
          <a:xfrm>
            <a:off x="2762150" y="1412925"/>
            <a:ext cx="3881100" cy="37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R1(config)#int g0/0/0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R1(config-if)#description R1 LAN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R1(config-if)#ip address 192.168.10.1 255.255.255.0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R1(config-if)#no shutdown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R1(config-if)#int s0/1/0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R1(config-if)#description Link to R2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R1(config-if)#ip address 10.1.1.1 255.255.255.252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R1(config-if)#no shutdown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R1(config-if)#int s0/1/1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R1(config-if)#description Link to R3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R1(config-if)#ip address 10.1.1.5 255.255.255.252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R1(config-if)#no shutdown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R1(config-if)#exit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R1(config)#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R1(config)#router ospf 10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R1(config-router)#router-id 1.1.1.1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R1(config-router)#network 192.168.10.0 0.0.0.255 area 0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R1(config-router)#network 10.1.1.0 0.0.0.3 area 0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R1(config-router)#network 10.1.1.4 0.0.0.3 area 0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R1(config-router)#passive-interface g0/0/0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R1(config-router)#exit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R1(config)#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55" name="Google Shape;155;p24"/>
          <p:cNvSpPr txBox="1"/>
          <p:nvPr/>
        </p:nvSpPr>
        <p:spPr>
          <a:xfrm>
            <a:off x="6011075" y="1793925"/>
            <a:ext cx="30000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R1(config)#ip dhcp pool R1DHCP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R1(dhcp-config)#network 192.168.10.0 255.255.255.0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R1(dhcp-config)#default-router 192.168.10.1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R1(dhcp-config)#dns-server 192.168.10.253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R1(dhcp-config)#exit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R1(config)#ip dhcp excluded-address 192.168.10.1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R1(config)#ip dhcp excluded-address 192.168.10.253 192.168.10.254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R1(config)#end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R1#copy run start</a:t>
            </a:r>
            <a:endParaRPr sz="900"/>
          </a:p>
        </p:txBody>
      </p:sp>
      <p:sp>
        <p:nvSpPr>
          <p:cNvPr id="156" name="Google Shape;156;p24"/>
          <p:cNvSpPr txBox="1"/>
          <p:nvPr/>
        </p:nvSpPr>
        <p:spPr>
          <a:xfrm>
            <a:off x="332800" y="1336725"/>
            <a:ext cx="163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1 - Konfig dasar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24"/>
          <p:cNvSpPr txBox="1"/>
          <p:nvPr/>
        </p:nvSpPr>
        <p:spPr>
          <a:xfrm>
            <a:off x="3171025" y="1034025"/>
            <a:ext cx="208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2 - Konfig interface</a:t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24"/>
          <p:cNvSpPr txBox="1"/>
          <p:nvPr/>
        </p:nvSpPr>
        <p:spPr>
          <a:xfrm>
            <a:off x="3261450" y="3390725"/>
            <a:ext cx="208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3 - Konfig OSPF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24"/>
          <p:cNvSpPr txBox="1"/>
          <p:nvPr/>
        </p:nvSpPr>
        <p:spPr>
          <a:xfrm>
            <a:off x="6469025" y="1412925"/>
            <a:ext cx="208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4 - Konfig DHCP</a:t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>
            <a:spLocks noGrp="1"/>
          </p:cNvSpPr>
          <p:nvPr>
            <p:ph type="title"/>
          </p:nvPr>
        </p:nvSpPr>
        <p:spPr>
          <a:xfrm>
            <a:off x="727650" y="624575"/>
            <a:ext cx="2939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Konfigurasi MSW1</a:t>
            </a:r>
            <a:endParaRPr/>
          </a:p>
        </p:txBody>
      </p:sp>
      <p:sp>
        <p:nvSpPr>
          <p:cNvPr id="165" name="Google Shape;165;p25"/>
          <p:cNvSpPr txBox="1"/>
          <p:nvPr/>
        </p:nvSpPr>
        <p:spPr>
          <a:xfrm>
            <a:off x="269000" y="1439550"/>
            <a:ext cx="4734600" cy="3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Switch&gt;en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Switch#conf t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Switch(config)#hostname MSW1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MSW1(config)#int vlan 1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MSW1(config-if)#ip address 192.168.10.2 255.255.255.0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MSW1(config-if)#no shutdown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MSW1(config-if)#exit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MSW1(config)#ip default-gateway 192.168.10.1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MSW1(config)#enable secret Pr1vil3ge!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MSW1(config)#line console 0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MSW1(config-line)#password CoNs0le!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MSW1(config-line)#exit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MSW1(config)#service password-encryption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MSW1(config)#ip domain-name yaserbelajar.com	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MSW1(config)#crypto key generate rsa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   	How many bits in the modulus [512]: 1024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MSW1(config)#username yaser password P@ssw0rd!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MSW1(config)#line vty 0 4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MSW1(config-line)#login local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MSW1(config-line)#transport input ssh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MSW1(config-line)#end</a:t>
            </a:r>
            <a:endParaRPr sz="9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/>
              <a:t>MSW1#copy run start</a:t>
            </a:r>
            <a:endParaRPr sz="900"/>
          </a:p>
        </p:txBody>
      </p:sp>
      <p:sp>
        <p:nvSpPr>
          <p:cNvPr id="166" name="Google Shape;166;p25"/>
          <p:cNvSpPr txBox="1">
            <a:spLocks noGrp="1"/>
          </p:cNvSpPr>
          <p:nvPr>
            <p:ph type="title"/>
          </p:nvPr>
        </p:nvSpPr>
        <p:spPr>
          <a:xfrm>
            <a:off x="5051700" y="525425"/>
            <a:ext cx="37839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d" sz="2300"/>
              <a:t>Verifikasi DHCP PC-A &amp; B</a:t>
            </a:r>
            <a:endParaRPr sz="2300"/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9125" y="1154725"/>
            <a:ext cx="3612650" cy="177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9124" y="3036900"/>
            <a:ext cx="3612650" cy="1760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Verifikasi SSH ke R1 &amp; MSW1</a:t>
            </a:r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body" idx="1"/>
          </p:nvPr>
        </p:nvSpPr>
        <p:spPr>
          <a:xfrm>
            <a:off x="729450" y="1288800"/>
            <a:ext cx="7688700" cy="27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SSH ke R1 pakai PC-A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id"/>
              <a:t>SSH ke MSW1 pakai PC-A</a:t>
            </a:r>
            <a:endParaRPr/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3325" y="1224575"/>
            <a:ext cx="2524550" cy="173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6174" y="1288799"/>
            <a:ext cx="2628956" cy="173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1675" y="3112825"/>
            <a:ext cx="2470453" cy="173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8698" y="3168240"/>
            <a:ext cx="2628950" cy="1665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1910</Words>
  <Application>Microsoft Office PowerPoint</Application>
  <PresentationFormat>On-screen Show (16:9)</PresentationFormat>
  <Paragraphs>492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Lato</vt:lpstr>
      <vt:lpstr>Arial</vt:lpstr>
      <vt:lpstr>Raleway</vt:lpstr>
      <vt:lpstr>Times New Roman</vt:lpstr>
      <vt:lpstr>Streamline</vt:lpstr>
      <vt:lpstr>Proyek Akhir TSA Network Programmability</vt:lpstr>
      <vt:lpstr>1  Mendesain dan Membangun Jaringan Kecil</vt:lpstr>
      <vt:lpstr>Skema pengalamatan</vt:lpstr>
      <vt:lpstr>Konfigurasi fisik perangkat router ISR4331 dan multilayer switch 3650</vt:lpstr>
      <vt:lpstr>Konfigurasi pada area LAN 10</vt:lpstr>
      <vt:lpstr>Konfigurasi server</vt:lpstr>
      <vt:lpstr>Konfigurasi R1</vt:lpstr>
      <vt:lpstr>Konfigurasi MSW1</vt:lpstr>
      <vt:lpstr>Verifikasi SSH ke R1 &amp; MSW1</vt:lpstr>
      <vt:lpstr>Konfigurasi pada area LAN 20</vt:lpstr>
      <vt:lpstr>Konfigurasi R2</vt:lpstr>
      <vt:lpstr>Konfigurasi MSW2</vt:lpstr>
      <vt:lpstr>Verifikasi SSH ke R2 &amp; MSW2</vt:lpstr>
      <vt:lpstr>Konfigurasi pada area VLAN 30 &amp; 40</vt:lpstr>
      <vt:lpstr>Konfigurasi SW3</vt:lpstr>
      <vt:lpstr>Konfigurasi SW4</vt:lpstr>
      <vt:lpstr>Konfigurasi R3</vt:lpstr>
      <vt:lpstr>Verifikasi DHCP PC-E, F, G, dan H</vt:lpstr>
      <vt:lpstr>Verifikasi SSH ke R3, SW3, dan SW4 pakai PC-E</vt:lpstr>
      <vt:lpstr>Verifikasi konektivitas dan OSPF</vt:lpstr>
      <vt:lpstr>Verifikasi konektivitas</vt:lpstr>
      <vt:lpstr>Verifikasi OSPF</vt:lpstr>
      <vt:lpstr>2  Manajemen Jaringan dengan SDN Controller</vt:lpstr>
      <vt:lpstr>Membandingkan pengumpulan informasi dengan CLI vs SDN controller</vt:lpstr>
      <vt:lpstr>Konfigurasi perangkat jaringan dengan SDN</vt:lpstr>
      <vt:lpstr>3  Implementasi REST API dengan SDN Controller</vt:lpstr>
      <vt:lpstr>Request REST dengan Postman</vt:lpstr>
      <vt:lpstr>Request REST dengan VS Code</vt:lpstr>
      <vt:lpstr>Integrasi dan mengirim request REST API dengan Python di Dalam Packet Tracer</vt:lpstr>
      <vt:lpstr>4  Membuat Python Script untuk Mengelola Webex Teams</vt:lpstr>
      <vt:lpstr>Manage people in webex teams</vt:lpstr>
      <vt:lpstr>Manage rooms and messages in webex teams</vt:lpstr>
      <vt:lpstr>Manage rooms and messages in webex teams</vt:lpstr>
      <vt:lpstr>Manage rooms and messages in webex teams</vt:lpstr>
      <vt:lpstr>5  Software Version Control dengan Git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Tautan:</vt:lpstr>
      <vt:lpstr>sekian  terima kasih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Proyek Akhir TSA Network Programmability</dc:title>
  <dc:creator>Elyaser Ben Guno</dc:creator>
  <cp:lastModifiedBy>Windows User</cp:lastModifiedBy>
  <cp:revision>3</cp:revision>
  <dcterms:modified xsi:type="dcterms:W3CDTF">2022-07-05T07:22:18Z</dcterms:modified>
</cp:coreProperties>
</file>